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70" r:id="rId4"/>
    <p:sldId id="271" r:id="rId5"/>
    <p:sldId id="264" r:id="rId6"/>
    <p:sldId id="265" r:id="rId7"/>
    <p:sldId id="272" r:id="rId8"/>
    <p:sldId id="269" r:id="rId9"/>
    <p:sldId id="267" r:id="rId10"/>
    <p:sldId id="268" r:id="rId11"/>
  </p:sldIdLst>
  <p:sldSz cx="12192000" cy="6858000"/>
  <p:notesSz cx="6791325" cy="987234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F548-CE98-40F0-A98C-863F4FB2C81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7429-91BC-4FC9-B344-05AA909C99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3.bin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6.bin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7.bin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8.bin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9.bin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395"/>
                <a:gridCol w="598487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accent5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Прокуратура </a:t>
                      </a: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accent5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Северо-Енисейского района</a:t>
                      </a: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3600">
                          <a:solidFill>
                            <a:schemeClr val="accent5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Красноярского края</a:t>
                      </a:r>
                      <a:endParaRPr lang="ru-RU" altLang="en-US" sz="3600">
                        <a:solidFill>
                          <a:schemeClr val="accent5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" name="Изображение 9" descr="krasproc_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35" y="1699260"/>
            <a:ext cx="4203065" cy="51587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11" name="Прямоугольник 10"/>
          <p:cNvSpPr/>
          <p:nvPr/>
        </p:nvSpPr>
        <p:spPr>
          <a:xfrm>
            <a:off x="2640965" y="1424305"/>
            <a:ext cx="1172845" cy="2385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ru-RU" altLang="en-US" sz="9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ru-RU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НАШЕЛ КАРТУ? - ПОМНИ- ОНА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ЧУЖАЯ</a:t>
                      </a:r>
                      <a:r>
                        <a:rPr lang="en-US" altLang="ru-RU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en-US" altLang="ru-RU" sz="20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18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40965" y="1424305"/>
            <a:ext cx="1172845" cy="2385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9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9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1122045" y="2909570"/>
          <a:ext cx="3813175" cy="253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611880" imgH="2331720" progId="Paint.Picture">
                  <p:embed/>
                </p:oleObj>
              </mc:Choice>
              <mc:Fallback>
                <p:oleObj name="" r:id="rId2" imgW="3611880" imgH="233172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2045" y="2909570"/>
                        <a:ext cx="3813175" cy="253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ru-RU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ЧУЖАЯ - 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ЭТО ЗНАЧИТ:</a:t>
                      </a: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!</a:t>
                      </a:r>
                      <a:r>
                        <a:rPr lang="ru-RU" altLang="en-US" sz="1800" u="sng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НЕЛЬЗЯ</a:t>
                      </a:r>
                      <a:r>
                        <a:rPr lang="ru-RU" altLang="en-US" sz="1800" b="0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 </a:t>
                      </a:r>
                      <a:r>
                        <a:rPr lang="ru-RU" altLang="en-US" sz="1800" b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ПО НЕЙ СОВЕРШАТЬ ПОКУПКИ  ПРИ ПОМОЩИ БЕСКОНТАКТНОЙ ОПЛАТЫ</a:t>
                      </a:r>
                      <a:endParaRPr lang="ru-RU" altLang="en-US" sz="1800" b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!</a:t>
                      </a:r>
                      <a:r>
                        <a:rPr lang="ru-RU" altLang="en-US" sz="1800" u="sng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НЕЛЬЗЯ</a:t>
                      </a:r>
                      <a:r>
                        <a:rPr lang="ru-RU" altLang="en-US" sz="1800" b="0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 </a:t>
                      </a:r>
                      <a:r>
                        <a:rPr lang="ru-RU" altLang="en-US" sz="1800" b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ОПЛАЧИВАТЬ ЕЙ ЗАКАЗЫ В СЕТИ «ИНТЕРНЕТ»</a:t>
                      </a:r>
                      <a:endParaRPr lang="ru-RU" altLang="en-US" sz="1800" b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!</a:t>
                      </a:r>
                      <a:r>
                        <a:rPr lang="ru-RU" altLang="en-US" sz="1800" u="sng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ru-RU" altLang="en-US" sz="1800" u="sng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НЕЛЬЗЯ</a:t>
                      </a:r>
                      <a:r>
                        <a:rPr lang="ru-RU" altLang="en-US" sz="1800" b="0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 </a:t>
                      </a:r>
                      <a:r>
                        <a:rPr lang="ru-RU" altLang="en-US" sz="1800" b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СНИМАТЬ С КАРТЫ ДЕНЕЖНЫЕ СРЕДСТВА</a:t>
                      </a:r>
                      <a:endParaRPr lang="ru-RU" altLang="en-US" sz="1800" b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1800" b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800" b="1" u="sng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!НЕЛЬЗЯ</a:t>
                      </a:r>
                      <a:r>
                        <a:rPr lang="ru-RU" altLang="en-US" sz="1800" b="1">
                          <a:solidFill>
                            <a:srgbClr val="FF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 ПОЛЬЗОВАТЬСЯ ЧУЖОЙ КАРТОЙ! </a:t>
                      </a:r>
                      <a:endParaRPr lang="ru-RU" altLang="en-US" sz="1800" b="1">
                        <a:solidFill>
                          <a:srgbClr val="FF0000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18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76440" y="1043305"/>
            <a:ext cx="1172845" cy="2385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9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9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9" name="Объект 8"/>
          <p:cNvGraphicFramePr/>
          <p:nvPr/>
        </p:nvGraphicFramePr>
        <p:xfrm>
          <a:off x="6931660" y="4363085"/>
          <a:ext cx="3342640" cy="21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2" imgW="3550920" imgH="2247900" progId="Paint.Picture">
                  <p:embed/>
                </p:oleObj>
              </mc:Choice>
              <mc:Fallback>
                <p:oleObj name="" r:id="rId2" imgW="3550920" imgH="2247900" progId="Paint.Picture">
                  <p:embed/>
                  <p:pic>
                    <p:nvPicPr>
                      <p:cNvPr id="0" name="Изображение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31660" y="4363085"/>
                        <a:ext cx="3342640" cy="212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ru-RU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ПОЛЬЗОВАНИЕ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ЧУЖОЙ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КАРТОЙ - ЭТО ХИЩЕНИЕ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ЧУЖИХ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ДЕНЕЖНЫХ СРЕДСТВ </a:t>
                      </a:r>
                      <a:endParaRPr lang="en-US" altLang="ru-RU" sz="20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en-US" altLang="ru-RU" sz="18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41775" y="416560"/>
            <a:ext cx="1427480" cy="25336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13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13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2505710" y="3333115"/>
          <a:ext cx="3813175" cy="253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611880" imgH="2331720" progId="Paint.Picture">
                  <p:embed/>
                </p:oleObj>
              </mc:Choice>
              <mc:Fallback>
                <p:oleObj name="" r:id="rId2" imgW="3611880" imgH="233172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5710" y="3333115"/>
                        <a:ext cx="3813175" cy="253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8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en-US" altLang="ru-RU" sz="18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ПОЛЬЗОВАНИЕ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ЧУЖОЙ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КАРТОЙ - ЭТО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ПРЕСТУПЛЕНИЕ</a:t>
                      </a:r>
                      <a:endParaRPr lang="en-US" altLang="ru-RU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64520" y="3079750"/>
            <a:ext cx="1427480" cy="25336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13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13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5544820" y="2558415"/>
          <a:ext cx="5475605" cy="357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5471160" imgH="3573780" progId="Paint.Picture">
                  <p:embed/>
                </p:oleObj>
              </mc:Choice>
              <mc:Fallback>
                <p:oleObj name="" r:id="rId2" imgW="5471160" imgH="357378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3">
                        <a:alphaModFix amt="80000"/>
                      </a:blip>
                      <a:stretch>
                        <a:fillRect/>
                      </a:stretch>
                    </p:blipFill>
                    <p:spPr>
                      <a:xfrm>
                        <a:off x="5544820" y="2558415"/>
                        <a:ext cx="5475605" cy="357632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0">
                            <a:schemeClr val="accent1">
                              <a:lumMod val="20000"/>
                              <a:lumOff val="80000"/>
                            </a:schemeClr>
                          </a:gs>
                          <a:gs pos="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75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/>
          <p:nvPr/>
        </p:nvGraphicFramePr>
        <p:xfrm>
          <a:off x="0" y="1073150"/>
          <a:ext cx="3813175" cy="253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3611880" imgH="2331720" progId="Paint.Picture">
                  <p:embed/>
                </p:oleObj>
              </mc:Choice>
              <mc:Fallback>
                <p:oleObj name="" r:id="rId4" imgW="3611880" imgH="233172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73150"/>
                        <a:ext cx="3813175" cy="253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ЭТО</a:t>
                      </a: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ТЯЖКОЕ 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ПРЕСТУПЛЕНИЕ</a:t>
                      </a:r>
                      <a:endParaRPr lang="en-US" altLang="ru-RU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en-US" altLang="en-US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en-US" altLang="en-US" sz="2000" u="sng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64520" y="3079750"/>
            <a:ext cx="1427480" cy="25336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ru-RU" altLang="en-US" sz="13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391795" y="4152900"/>
          <a:ext cx="444373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5471160" imgH="3573780" progId="Paint.Picture">
                  <p:embed/>
                </p:oleObj>
              </mc:Choice>
              <mc:Fallback>
                <p:oleObj name="" r:id="rId2" imgW="5471160" imgH="357378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3">
                        <a:alphaModFix amt="80000"/>
                      </a:blip>
                      <a:stretch>
                        <a:fillRect/>
                      </a:stretch>
                    </p:blipFill>
                    <p:spPr>
                      <a:xfrm>
                        <a:off x="391795" y="4152900"/>
                        <a:ext cx="4443730" cy="27051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0">
                            <a:schemeClr val="accent1">
                              <a:lumMod val="20000"/>
                              <a:lumOff val="80000"/>
                            </a:schemeClr>
                          </a:gs>
                          <a:gs pos="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75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п. «г» ч.3 ст. 158 УК РФ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- к</a:t>
                      </a:r>
                      <a:r>
                        <a:rPr lang="en-US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ража</a:t>
                      </a:r>
                      <a:r>
                        <a:rPr lang="en-US" alt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совершенная</a:t>
                      </a:r>
                      <a:r>
                        <a:rPr lang="ru-RU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с</a:t>
                      </a:r>
                      <a:r>
                        <a:rPr lang="en-US" alt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банковского счета, а равно в отношении электронных денежных средств </a:t>
                      </a:r>
                      <a:endParaRPr lang="en-US" alt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en-US" altLang="en-US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Максимальное наказание -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лишение</a:t>
                      </a:r>
                      <a:r>
                        <a:rPr lang="en-US" altLang="ru-RU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свободы</a:t>
                      </a:r>
                      <a:r>
                        <a:rPr lang="en-US" altLang="ru-RU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на</a:t>
                      </a:r>
                      <a:r>
                        <a:rPr lang="en-US" altLang="ru-RU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срок</a:t>
                      </a:r>
                      <a:r>
                        <a:rPr lang="en-US" altLang="ru-RU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до</a:t>
                      </a:r>
                      <a:r>
                        <a:rPr lang="en-US" altLang="ru-RU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шести</a:t>
                      </a:r>
                      <a:r>
                        <a:rPr lang="en-US" altLang="ru-RU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r>
                        <a:rPr lang="en-US" altLang="en-US" sz="2000" u="sng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лет </a:t>
                      </a:r>
                      <a:endParaRPr lang="en-US" altLang="en-US" sz="2000" u="sng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64520" y="3079750"/>
            <a:ext cx="1427480" cy="25336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ru-RU" altLang="en-US" sz="13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7120890" y="4277360"/>
          <a:ext cx="4058920" cy="251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5471160" imgH="3573780" progId="Paint.Picture">
                  <p:embed/>
                </p:oleObj>
              </mc:Choice>
              <mc:Fallback>
                <p:oleObj name="" r:id="rId2" imgW="5471160" imgH="357378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3">
                        <a:alphaModFix amt="80000"/>
                      </a:blip>
                      <a:stretch>
                        <a:fillRect/>
                      </a:stretch>
                    </p:blipFill>
                    <p:spPr>
                      <a:xfrm>
                        <a:off x="7120890" y="4277360"/>
                        <a:ext cx="4058920" cy="251333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0">
                            <a:schemeClr val="accent1">
                              <a:lumMod val="20000"/>
                              <a:lumOff val="80000"/>
                            </a:schemeClr>
                          </a:gs>
                          <a:gs pos="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75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0000" detail="2"/>
                    </a14:imgEffect>
                    <a14:imgEffect>
                      <a14:backgroundRemoval t="0" b="99375" l="0" r="98458">
                        <a14:backgroundMark x1="68895" y1="40313" x2="68895" y2="40313"/>
                        <a14:backgroundMark x1="17481" y1="43750" x2="17481" y2="43750"/>
                        <a14:backgroundMark x1="42931" y1="6875" x2="42931" y2="6875"/>
                        <a14:backgroundMark x1="59383" y1="83125" x2="59383" y2="83125"/>
                        <a14:backgroundMark x1="25193" y1="87188" x2="25193" y2="87188"/>
                        <a14:backgroundMark x1="14139" y1="25938" x2="14139" y2="25938"/>
                        <a14:backgroundMark x1="63239" y1="22500" x2="63239" y2="22500"/>
                        <a14:backgroundMark x1="70180" y1="58750" x2="70180" y2="58750"/>
                        <a14:backgroundMark x1="13625" y1="64063" x2="13625" y2="64063"/>
                        <a14:backgroundMark x1="57584" y1="77813" x2="57584" y2="7781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625" y="1262380"/>
            <a:ext cx="3366770" cy="2769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ru-RU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НАШЕЛ КАРТУ? - </a:t>
                      </a: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ВЕРНИ 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ЕЕ ВЛАДЕЛЬЦУ</a:t>
                      </a:r>
                      <a:r>
                        <a:rPr lang="en-US" altLang="ru-RU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en-US" altLang="ru-RU" sz="20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18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40965" y="1424305"/>
            <a:ext cx="1172845" cy="2385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15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15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3594735" y="2919730"/>
          <a:ext cx="4427855" cy="263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611880" imgH="2331720" progId="Paint.Picture">
                  <p:embed/>
                </p:oleObj>
              </mc:Choice>
              <mc:Fallback>
                <p:oleObj name="" r:id="rId2" imgW="3611880" imgH="233172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94735" y="2919730"/>
                        <a:ext cx="4427855" cy="263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-1905" y="0"/>
          <a:ext cx="1219390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35"/>
                <a:gridCol w="4064635"/>
                <a:gridCol w="4064635"/>
              </a:tblGrid>
              <a:tr h="685863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ru-RU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ClrTx/>
                        <a:buSzTx/>
                        <a:buFontTx/>
                        <a:buNone/>
                      </a:pPr>
                      <a:r>
                        <a:rPr lang="en-US" altLang="ru-RU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en-US" altLang="ru-RU" sz="20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ru-RU" altLang="en-US" sz="20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  <a:endParaRPr lang="ru-RU" altLang="en-US" sz="20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ru-RU" alt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  <a:p>
                      <a:pPr>
                        <a:buNone/>
                      </a:pPr>
                      <a:endParaRPr lang="en-US" altLang="ru-RU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10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3200">
                        <a:solidFill>
                          <a:schemeClr val="accent5">
                            <a:lumMod val="75000"/>
                          </a:schemeClr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ru-RU" altLang="en-US" sz="32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32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32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32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3200">
                        <a:solidFill>
                          <a:srgbClr val="FF000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FF000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ОТНЕСИ</a:t>
                      </a: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 </a:t>
                      </a:r>
                      <a:endParaRPr lang="ru-RU" altLang="en-US" sz="3200">
                        <a:solidFill>
                          <a:srgbClr val="0070C0"/>
                        </a:solidFill>
                        <a:latin typeface="Bookman Old Style" panose="02050604050505020204" charset="0"/>
                        <a:cs typeface="Bookman Old Style" panose="02050604050505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3200">
                          <a:solidFill>
                            <a:srgbClr val="0070C0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sym typeface="+mn-ea"/>
                        </a:rPr>
                        <a:t>КАРТУ В БЛИЖАЙШЕЕ ОТДЕЛЕНИЕ ПОЛИЦИИ ИЛИ БАНКА</a:t>
                      </a:r>
                      <a:endParaRPr lang="ru-RU" altLang="en-US" sz="1800" b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 sz="18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ru-RU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chemeClr val="accent1">
                            <a:lumMod val="20000"/>
                            <a:lumOff val="8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61530" y="3333115"/>
            <a:ext cx="1172845" cy="23856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15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altLang="en-US" sz="15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312420" y="2580005"/>
          <a:ext cx="4236720" cy="261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611880" imgH="2331720" progId="Paint.Picture">
                  <p:embed/>
                </p:oleObj>
              </mc:Choice>
              <mc:Fallback>
                <p:oleObj name="" r:id="rId2" imgW="3611880" imgH="233172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420" y="2580005"/>
                        <a:ext cx="4236720" cy="261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/>
          <p:nvPr/>
        </p:nvGraphicFramePr>
        <p:xfrm>
          <a:off x="6949440" y="0"/>
          <a:ext cx="3220720" cy="258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3398520" imgH="2819400" progId="Paint.Picture">
                  <p:embed/>
                </p:oleObj>
              </mc:Choice>
              <mc:Fallback>
                <p:oleObj name="" r:id="rId4" imgW="3398520" imgH="2819400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9440" y="0"/>
                        <a:ext cx="3220720" cy="25800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Word"/>
      </p:transition>
    </mc:Choice>
    <mc:Fallback>
      <p:transition spd="slow" advClick="0" advTm="5000">
        <p:fade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2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3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4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5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6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7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8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9.xml><?xml version="1.0" encoding="utf-8"?>
<p:tagLst xmlns:p="http://schemas.openxmlformats.org/presentationml/2006/main">
  <p:tag name="TABLE_ENDDRAG_ORIGIN_RECT" val="960*540"/>
  <p:tag name="TABLE_ENDDRAG_RECT" val="0*0*960*54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WPS Presentation</Application>
  <PresentationFormat>Широкоэкранный</PresentationFormat>
  <Paragraphs>246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SimSun</vt:lpstr>
      <vt:lpstr>Wingdings</vt:lpstr>
      <vt:lpstr>Bookman Old Style</vt:lpstr>
      <vt:lpstr>Arial Black</vt:lpstr>
      <vt:lpstr>Comic Sans MS</vt:lpstr>
      <vt:lpstr>Microsoft YaHei</vt:lpstr>
      <vt:lpstr>Arial Unicode MS</vt:lpstr>
      <vt:lpstr>Calibri Light</vt:lpstr>
      <vt:lpstr>Calibri</vt:lpstr>
      <vt:lpstr>Тема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Honor</cp:lastModifiedBy>
  <cp:revision>7</cp:revision>
  <cp:lastPrinted>2023-12-06T08:47:00Z</cp:lastPrinted>
  <dcterms:created xsi:type="dcterms:W3CDTF">2023-12-05T10:24:00Z</dcterms:created>
  <dcterms:modified xsi:type="dcterms:W3CDTF">2025-11-20T18:00:54Z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6DB09F603C63419AB3DA182535A80B77_13</vt:lpwstr>
  </property>
  <property fmtid="{D5CDD505-2E9C-101B-9397-08002B2CF9AE}" pid="3" name="KSOProductBuildVer">
    <vt:lpwstr>1049-12.2.0.23155</vt:lpwstr>
  </property>
</Properties>
</file>